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281" r:id="rId4"/>
    <p:sldId id="282" r:id="rId6"/>
    <p:sldId id="302" r:id="rId7"/>
    <p:sldId id="258" r:id="rId8"/>
    <p:sldId id="257" r:id="rId9"/>
    <p:sldId id="259" r:id="rId10"/>
    <p:sldId id="264" r:id="rId11"/>
    <p:sldId id="260" r:id="rId12"/>
    <p:sldId id="261" r:id="rId13"/>
    <p:sldId id="262" r:id="rId14"/>
    <p:sldId id="256" r:id="rId15"/>
    <p:sldId id="265" r:id="rId16"/>
    <p:sldId id="266" r:id="rId17"/>
    <p:sldId id="267" r:id="rId18"/>
    <p:sldId id="272" r:id="rId19"/>
    <p:sldId id="273" r:id="rId20"/>
    <p:sldId id="275" r:id="rId21"/>
    <p:sldId id="276" r:id="rId22"/>
    <p:sldId id="277" r:id="rId23"/>
    <p:sldId id="278" r:id="rId24"/>
    <p:sldId id="303" r:id="rId25"/>
    <p:sldId id="27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E5B2E-89E4-4B03-A14E-A86113FCDE6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64B69-C497-44EA-BAB6-4F3BC6CB3B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64B69-C497-44EA-BAB6-4F3BC6CB3B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1D49-1A50-4864-8AC9-CFD2CB48F8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A3E0-346A-4703-9580-B292BCB9F6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microsoft.com/office/2007/relationships/media" Target="file:///C:\Users\Admin\Desktop\62%20Track%2062.wma" TargetMode="External"/><Relationship Id="rId1" Type="http://schemas.openxmlformats.org/officeDocument/2006/relationships/audio" Target="file:///C:\Users\Admin\Desktop\62%20Track%2062.wm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microsoft.com/office/2007/relationships/media" Target="file:///C:\Users\Admin\Desktop\64%20Track%2064.wma" TargetMode="External"/><Relationship Id="rId1" Type="http://schemas.openxmlformats.org/officeDocument/2006/relationships/audio" Target="file:///C:\Users\Admin\Desktop\64%20Track%2064.wm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5801518-1024x66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111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7: THE WORLD OF WORK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The worker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6388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homeless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23554" name="AutoShape 2" descr="Homelessness has grown in the Europe says ESPN&amp;#39;s latest report -  Eurodiac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556" name="AutoShape 4" descr="Homelessness has grown in the Europe says ESPN&amp;#39;s latest report -  Eurodiac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558" name="AutoShape 6" descr="Homelessness has grown in the Europe says ESPN&amp;#39;s latest report -  Eurodiac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3560" name="Picture 8" descr="Homelessness on the rise as agencies band together - Your Local Examiner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" y="1524000"/>
            <a:ext cx="7924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7: THE WORLD OF WORK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The worker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They sometimes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play golf </a:t>
            </a:r>
            <a:r>
              <a:rPr lang="en-US" sz="2800" b="1" dirty="0">
                <a:latin typeface="Arial Black" panose="020B0A04020102020204" pitchFamily="34" charset="0"/>
              </a:rPr>
              <a:t>in the morning 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22530" name="Picture 2" descr="3 Reasons To Work Less And Play Golf Mor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1371600"/>
            <a:ext cx="80772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7: THE WORLD OF WORK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The worker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0" y="12954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achine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(n): piece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of equipment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echanic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(n): someone who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repair or work with machine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hift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(n): the period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of working time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part-time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adj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/adv)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 work part-time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ocal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adj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 particular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or small area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ay off (n): a day when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you do not work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omeless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adj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 with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 a home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golf (n)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play golf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1. She works a ____________ job three days a week.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2. I put my sweater into the washing ___________.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3. I usually help my mom with housework on my                    _________.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The ____________ is preparing my car in the garage now.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0" y="838200"/>
            <a:ext cx="6096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Fill in each blank with a suitable word from the box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8305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homeless 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shifft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mechanic	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day off	part-time	machine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514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part-time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124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machine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191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day off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724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mechanic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Dear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 am pleased that you and your family are well. I am fine, too. Here is a photo of me, my mom and dad, and my sister,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Shanon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Can you send me a photo of you? 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Let me tell you more about my parents.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My mom works at home. She takes care of the family. Three mornings a week, she works part time at a local supermarket. She and other women also cook lunch for homeless people once a week.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	My dad is a mechanic. He repairs machines in a factory. He works five days a week for about 40 hours, sometimes in the morning and sometimes in the afternoon. He prefers the morning shift. He has fewer days off than my Mom. However , when he has an afternoon free, he plays golf. 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Dad gets about seven public holidays each year .He also has a three-week summer vacation. We always go to Florida on vacation. We have a great time and dad plays more golf.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Please write soon and tell me more about your family.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Best wishes,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Tim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0" y="533400"/>
            <a:ext cx="3276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B1. Listen and read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838200"/>
            <a:ext cx="34637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A letter from Tim Jones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62 Track 62.wma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79248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Decide the following sentences are True (T) or False (False)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19202"/>
          <a:ext cx="9144000" cy="589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295400"/>
                <a:gridCol w="1295400"/>
              </a:tblGrid>
              <a:tr h="636439">
                <a:tc>
                  <a:txBody>
                    <a:bodyPr/>
                    <a:lstStyle/>
                    <a:p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True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False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99859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Tim’s father works in a garage</a:t>
                      </a:r>
                      <a:r>
                        <a:rPr lang="en-US" sz="2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94196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Tim’s mother is a housewife.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928041">
                <a:tc>
                  <a:txBody>
                    <a:bodyPr/>
                    <a:lstStyle/>
                    <a:p>
                      <a:pPr marL="609600" indent="-609600" eaLnBrk="1" hangingPunct="1"/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609600" indent="-609600" eaLnBrk="1" hangingPunct="1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</a:t>
                      </a:r>
                      <a:r>
                        <a:rPr lang="en-US" sz="2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His father likes playing golf.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101240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He prefers afternoon shift.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11213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 His</a:t>
                      </a:r>
                      <a:r>
                        <a:rPr lang="en-US" sz="2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mother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cooks lunch for homeless people twice</a:t>
                      </a:r>
                      <a:r>
                        <a:rPr lang="en-US" sz="2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week.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Half Frame 6"/>
          <p:cNvSpPr/>
          <p:nvPr/>
        </p:nvSpPr>
        <p:spPr>
          <a:xfrm rot="19071086" flipV="1">
            <a:off x="8187396" y="2066064"/>
            <a:ext cx="609600" cy="336230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9071086" flipV="1">
            <a:off x="8263595" y="5114064"/>
            <a:ext cx="609600" cy="336230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9071086" flipV="1">
            <a:off x="6891996" y="3971064"/>
            <a:ext cx="609600" cy="336230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9071086" flipV="1">
            <a:off x="6891995" y="3056664"/>
            <a:ext cx="609600" cy="336230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9071086" flipV="1">
            <a:off x="8187395" y="6180865"/>
            <a:ext cx="609600" cy="336230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1336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257800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morning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6553200"/>
            <a:ext cx="838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once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1" cstate="print"/>
          <a:srcRect l="14167" t="7778" r="12500" b="7778"/>
          <a:stretch>
            <a:fillRect/>
          </a:stretch>
        </p:blipFill>
        <p:spPr bwMode="auto">
          <a:xfrm>
            <a:off x="0" y="0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5181600"/>
            <a:ext cx="7010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She works at a local supermarket</a:t>
            </a:r>
            <a:endParaRPr lang="en-US" b="1" dirty="0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43000" y="3962400"/>
            <a:ext cx="6934200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1.Where does Mrs. Jones work ?</a:t>
            </a:r>
            <a:endParaRPr lang="en-US" sz="36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Choose a picture and  answer the questions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Traditional supermarkets lose share as playing field shifts | Supermarket 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429000" cy="2133600"/>
          </a:xfrm>
          <a:prstGeom prst="rect">
            <a:avLst/>
          </a:prstGeom>
          <a:noFill/>
        </p:spPr>
      </p:pic>
      <p:pic>
        <p:nvPicPr>
          <p:cNvPr id="9" name="Picture 4" descr="Vietnamese Market Images, Stock Photos &amp;amp; Vectors | Shutterstock"/>
          <p:cNvPicPr>
            <a:picLocks noChangeAspect="1" noChangeArrowheads="1"/>
          </p:cNvPicPr>
          <p:nvPr/>
        </p:nvPicPr>
        <p:blipFill>
          <a:blip r:embed="rId3" cstate="print"/>
          <a:srcRect b="7273"/>
          <a:stretch>
            <a:fillRect/>
          </a:stretch>
        </p:blipFill>
        <p:spPr bwMode="auto">
          <a:xfrm>
            <a:off x="990600" y="1371600"/>
            <a:ext cx="36576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6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6720660" y="36939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1" cstate="print"/>
          <a:srcRect l="14167" t="7778" r="12500" b="7778"/>
          <a:stretch>
            <a:fillRect/>
          </a:stretch>
        </p:blipFill>
        <p:spPr bwMode="auto">
          <a:xfrm>
            <a:off x="0" y="0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105400"/>
            <a:ext cx="7467600" cy="838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She cooks lunch for homeless people</a:t>
            </a:r>
            <a:endParaRPr lang="en-US" b="1" dirty="0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762000" y="3886200"/>
            <a:ext cx="7924800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What does she do for homeless people?</a:t>
            </a:r>
            <a:endParaRPr lang="en-US" sz="32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Choose a picture and  answer the questions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2910660" y="36177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914" name="Picture 2" descr="Woman Cooking Lunch In A Kitchen Stock Photo, Picture And Royalty Free  Image. Image 11059798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461501" cy="2057400"/>
          </a:xfrm>
          <a:prstGeom prst="rect">
            <a:avLst/>
          </a:prstGeom>
          <a:noFill/>
        </p:spPr>
      </p:pic>
      <p:pic>
        <p:nvPicPr>
          <p:cNvPr id="38916" name="Picture 4" descr="Understanding Why People Give (Hint: it&amp;#39;s not what you think!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447800"/>
            <a:ext cx="342899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1" cstate="print"/>
          <a:srcRect l="14167" t="7778" r="12500" b="7778"/>
          <a:stretch>
            <a:fillRect/>
          </a:stretch>
        </p:blipFill>
        <p:spPr bwMode="auto">
          <a:xfrm>
            <a:off x="0" y="0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5181600"/>
            <a:ext cx="7010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 is a mechanic</a:t>
            </a:r>
            <a:endParaRPr lang="en-US" b="1" dirty="0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447800" y="4038600"/>
            <a:ext cx="6477000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40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What is Mr. Jones’ job?</a:t>
            </a:r>
            <a:endParaRPr lang="en-US" sz="40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Choose a picture and  answer the questions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6720660" y="36939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822" name="Picture 6" descr="Cartoon Clip Art Mechanic Ready To Work Stock Illustration - Illustration  of adjustable, clip: 160795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2508250" cy="2286001"/>
          </a:xfrm>
          <a:prstGeom prst="rect">
            <a:avLst/>
          </a:prstGeom>
          <a:noFill/>
        </p:spPr>
      </p:pic>
      <p:pic>
        <p:nvPicPr>
          <p:cNvPr id="34824" name="Picture 8" descr="Farmer Clipart HD Stock Images | Shutterstock"/>
          <p:cNvPicPr>
            <a:picLocks noChangeAspect="1" noChangeArrowheads="1"/>
          </p:cNvPicPr>
          <p:nvPr/>
        </p:nvPicPr>
        <p:blipFill>
          <a:blip r:embed="rId3" cstate="print"/>
          <a:srcRect b="5714"/>
          <a:stretch>
            <a:fillRect/>
          </a:stretch>
        </p:blipFill>
        <p:spPr bwMode="auto">
          <a:xfrm>
            <a:off x="1447800" y="1295400"/>
            <a:ext cx="2667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1" cstate="print"/>
          <a:srcRect l="14167" t="7778" r="12500" b="7778"/>
          <a:stretch>
            <a:fillRect/>
          </a:stretch>
        </p:blipFill>
        <p:spPr bwMode="auto">
          <a:xfrm>
            <a:off x="0" y="0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5105400"/>
            <a:ext cx="70104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 usually works 40 hours a week </a:t>
            </a:r>
            <a:endParaRPr lang="en-US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43000" y="3962400"/>
            <a:ext cx="6934200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How many hours a week does he usually work ?</a:t>
            </a:r>
            <a:endParaRPr lang="en-US" sz="40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Choose a picture and  answer the questions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2986860" y="36177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 descr="Free Number 60 Cliparts, Download Free Number 60 Cliparts png images, Free  ClipArts on Clipart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2362200" cy="2209800"/>
          </a:xfrm>
          <a:prstGeom prst="rect">
            <a:avLst/>
          </a:prstGeom>
          <a:noFill/>
        </p:spPr>
      </p:pic>
      <p:pic>
        <p:nvPicPr>
          <p:cNvPr id="3" name="Picture 4" descr="Free Number 40 Cliparts, Download Free Number 40 Cliparts png images, Free  ClipArts on Clipart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2286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the name of the public holiday in each of these pictures ?</a:t>
            </a:r>
            <a:b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6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6082" name="Picture 2" descr="Thanksgiving là gì? Diễn ra ngày nào? Nguồn gốc, ý nghĩa của lễ Tạ ơn -  Thegioididong.co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1219200"/>
            <a:ext cx="3733800" cy="2362200"/>
          </a:xfrm>
          <a:prstGeom prst="rect">
            <a:avLst/>
          </a:prstGeom>
          <a:noFill/>
        </p:spPr>
      </p:pic>
      <p:pic>
        <p:nvPicPr>
          <p:cNvPr id="46084" name="Picture 4" descr="Tết Holiday - Vietnam Traditional Lunar New Year | Student Exchange  Vietnam| Internship &amp;amp; Study Abroad in VietnamStudent Exchange Vietnam|  Internship &amp;amp; Study Abroad in 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038600" cy="2235200"/>
          </a:xfrm>
          <a:prstGeom prst="rect">
            <a:avLst/>
          </a:prstGeom>
          <a:noFill/>
        </p:spPr>
      </p:pic>
      <p:pic>
        <p:nvPicPr>
          <p:cNvPr id="46086" name="Picture 6" descr="History of Christmas -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3771900" cy="2743200"/>
          </a:xfrm>
          <a:prstGeom prst="rect">
            <a:avLst/>
          </a:prstGeom>
          <a:noFill/>
        </p:spPr>
      </p:pic>
      <p:pic>
        <p:nvPicPr>
          <p:cNvPr id="46088" name="Picture 8" descr="Vietnam National Day September 2nd"/>
          <p:cNvPicPr>
            <a:picLocks noChangeAspect="1" noChangeArrowheads="1"/>
          </p:cNvPicPr>
          <p:nvPr/>
        </p:nvPicPr>
        <p:blipFill>
          <a:blip r:embed="rId4" cstate="print"/>
          <a:srcRect l="1852" t="2778" r="1852" b="5556"/>
          <a:stretch>
            <a:fillRect/>
          </a:stretch>
        </p:blipFill>
        <p:spPr bwMode="auto">
          <a:xfrm>
            <a:off x="4572000" y="3657600"/>
            <a:ext cx="4114800" cy="2666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3200400"/>
            <a:ext cx="3733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Thanksgiving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200400"/>
            <a:ext cx="4038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Holiday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019800"/>
            <a:ext cx="3810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Christmas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943600"/>
            <a:ext cx="4038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Independence  day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1" cstate="print"/>
          <a:srcRect l="14167" t="7778" r="12500" b="7778"/>
          <a:stretch>
            <a:fillRect/>
          </a:stretch>
        </p:blipFill>
        <p:spPr bwMode="auto">
          <a:xfrm>
            <a:off x="0" y="0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5181600"/>
            <a:ext cx="7391400" cy="83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always go to Florida on vacation because they have a great time</a:t>
            </a:r>
            <a:endParaRPr lang="en-US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endParaRPr lang="en-US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43000" y="3962400"/>
            <a:ext cx="6934200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How do you know the Jones family likes Florida ?</a:t>
            </a:r>
            <a:endParaRPr lang="en-US" sz="36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Choose a picture and  answer the questions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505200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2986860" y="36177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5058" name="Picture 2" descr="Men Watching Tv Clipart Images, Stock Photos &amp;amp; Vectors | Shutterstock"/>
          <p:cNvPicPr>
            <a:picLocks noChangeAspect="1" noChangeArrowheads="1"/>
          </p:cNvPicPr>
          <p:nvPr/>
        </p:nvPicPr>
        <p:blipFill>
          <a:blip r:embed="rId2" cstate="print"/>
          <a:srcRect b="17143"/>
          <a:stretch>
            <a:fillRect/>
          </a:stretch>
        </p:blipFill>
        <p:spPr bwMode="auto">
          <a:xfrm>
            <a:off x="4800600" y="1295400"/>
            <a:ext cx="3181350" cy="2209800"/>
          </a:xfrm>
          <a:prstGeom prst="rect">
            <a:avLst/>
          </a:prstGeom>
          <a:noFill/>
        </p:spPr>
      </p:pic>
      <p:pic>
        <p:nvPicPr>
          <p:cNvPr id="45060" name="Picture 4" descr="Family Planning To Go Holiday With Funny Car Royalty Free Cliparts,  Vectors, And Stock Illustration. Image 130900046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339744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Remember </a:t>
            </a:r>
            <a:endParaRPr 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Comparison of countable noun :</a:t>
            </a:r>
            <a:endParaRPr lang="en-US" sz="2800" b="1" u="sng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Tim’s father has </a:t>
            </a:r>
            <a:r>
              <a:rPr lang="en-US" sz="2800" b="1" i="1" u="sng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fewer</a:t>
            </a: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days off </a:t>
            </a:r>
            <a:r>
              <a:rPr lang="en-US" sz="2800" b="1" i="1" u="sng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</a:t>
            </a: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his mother. </a:t>
            </a:r>
            <a:endParaRPr lang="en-US" sz="2000" b="1" i="1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Tim’s mother has </a:t>
            </a:r>
            <a:r>
              <a:rPr lang="en-US" sz="2800" b="1" i="1" u="sng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more</a:t>
            </a: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days off </a:t>
            </a:r>
            <a:r>
              <a:rPr lang="en-US" sz="2800" b="1" i="1" u="sng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</a:t>
            </a: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his father</a:t>
            </a:r>
            <a:endParaRPr lang="en-US" sz="2000" b="1" i="1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Compound adjectives :</a:t>
            </a:r>
            <a:endParaRPr lang="en-US" sz="2800" b="1" u="sng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break lasts twenty minutes -&gt; 	A</a:t>
            </a:r>
            <a:r>
              <a:rPr lang="en-US" sz="2800" b="1" i="1" u="sng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twenty </a:t>
            </a: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1" i="1" u="sng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minute</a:t>
            </a: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break</a:t>
            </a:r>
            <a:endParaRPr lang="en-US" sz="2800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summer vacation lasts three months -&gt; A </a:t>
            </a:r>
            <a:r>
              <a:rPr lang="en-US" sz="2800" b="1" i="1" u="sng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</a:t>
            </a: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800" b="1" i="1" u="sng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month</a:t>
            </a:r>
            <a:r>
              <a:rPr lang="en-US" sz="280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summer vacation</a:t>
            </a:r>
            <a:endParaRPr lang="en-US" sz="2800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57" name="Group 37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001000" cy="4191001"/>
        </p:xfrm>
        <a:graphic>
          <a:graphicData uri="http://schemas.openxmlformats.org/drawingml/2006/table">
            <a:tbl>
              <a:tblPr/>
              <a:tblGrid>
                <a:gridCol w="1800225"/>
                <a:gridCol w="1828800"/>
                <a:gridCol w="2371725"/>
                <a:gridCol w="2000250"/>
              </a:tblGrid>
              <a:tr h="1363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Hours per week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 off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Vacation time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Jones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Tuan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28" name="Text Box 24"/>
          <p:cNvSpPr txBox="1"/>
          <p:nvPr/>
        </p:nvSpPr>
        <p:spPr>
          <a:xfrm>
            <a:off x="180975" y="0"/>
            <a:ext cx="891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buClr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Arial Black" panose="020B0A04020102020204" pitchFamily="34" charset="0"/>
              </a:rPr>
              <a:t>   Unit 7: The World of Work</a:t>
            </a:r>
            <a:r>
              <a:rPr lang="en-US" altLang="en-US" sz="2000" dirty="0">
                <a:latin typeface="Arial Black" panose="020B0A04020102020204" pitchFamily="34" charset="0"/>
              </a:rPr>
              <a:t>                 </a:t>
            </a:r>
            <a:r>
              <a:rPr lang="en-US" altLang="en-US" sz="2000" dirty="0">
                <a:solidFill>
                  <a:srgbClr val="FFC000"/>
                </a:solidFill>
                <a:latin typeface="Arial Black" panose="020B0A04020102020204" pitchFamily="34" charset="0"/>
              </a:rPr>
              <a:t>B. The worker – B3</a:t>
            </a:r>
            <a:endParaRPr lang="en-US" altLang="en-US" sz="2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1529" name="Rectangle 25"/>
          <p:cNvSpPr/>
          <p:nvPr/>
        </p:nvSpPr>
        <p:spPr>
          <a:xfrm>
            <a:off x="152400" y="642938"/>
            <a:ext cx="8839200" cy="6062662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21530" name="Text Box 26"/>
          <p:cNvSpPr txBox="1"/>
          <p:nvPr/>
        </p:nvSpPr>
        <p:spPr>
          <a:xfrm>
            <a:off x="990600" y="762000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Compare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/>
          <p:nvPr/>
        </p:nvSpPr>
        <p:spPr>
          <a:xfrm>
            <a:off x="2819400" y="3641725"/>
            <a:ext cx="1066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000" b="1" i="1" dirty="0">
                <a:solidFill>
                  <a:srgbClr val="FF3300"/>
                </a:solidFill>
                <a:latin typeface=".VnTifani Heavy" pitchFamily="34" charset="0"/>
              </a:rPr>
              <a:t>40</a:t>
            </a:r>
            <a:endParaRPr lang="en-US" altLang="en-US" sz="2000" b="1" i="1" dirty="0">
              <a:solidFill>
                <a:srgbClr val="FF3300"/>
              </a:solidFill>
              <a:latin typeface=".VnTifani Heavy" pitchFamily="34" charset="0"/>
            </a:endParaRPr>
          </a:p>
        </p:txBody>
      </p:sp>
      <p:sp>
        <p:nvSpPr>
          <p:cNvPr id="30748" name="Text Box 28"/>
          <p:cNvSpPr txBox="1"/>
          <p:nvPr/>
        </p:nvSpPr>
        <p:spPr>
          <a:xfrm>
            <a:off x="4800600" y="36417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000" b="1" i="1" dirty="0">
                <a:solidFill>
                  <a:srgbClr val="FF3300"/>
                </a:solidFill>
                <a:latin typeface=".VnTifani Heavy" pitchFamily="34" charset="0"/>
              </a:rPr>
              <a:t>2</a:t>
            </a:r>
            <a:endParaRPr lang="en-US" altLang="en-US" sz="2000" b="1" i="1" dirty="0">
              <a:solidFill>
                <a:srgbClr val="FF3300"/>
              </a:solidFill>
              <a:latin typeface=".VnTifani Heavy" pitchFamily="34" charset="0"/>
            </a:endParaRPr>
          </a:p>
        </p:txBody>
      </p:sp>
      <p:sp>
        <p:nvSpPr>
          <p:cNvPr id="30749" name="Text Box 29"/>
          <p:cNvSpPr txBox="1"/>
          <p:nvPr/>
        </p:nvSpPr>
        <p:spPr>
          <a:xfrm>
            <a:off x="6629400" y="3352800"/>
            <a:ext cx="17526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000" b="1" i="1" dirty="0">
                <a:solidFill>
                  <a:srgbClr val="FF3300"/>
                </a:solidFill>
                <a:latin typeface=".VnTifani Heavy" pitchFamily="34" charset="0"/>
              </a:rPr>
              <a:t>A 3 week summer vacation</a:t>
            </a:r>
            <a:endParaRPr lang="en-US" altLang="en-US" sz="2000" b="1" i="1" dirty="0">
              <a:solidFill>
                <a:srgbClr val="FF3300"/>
              </a:solidFill>
              <a:latin typeface=".VnTifani Heavy" pitchFamily="34" charset="0"/>
            </a:endParaRPr>
          </a:p>
        </p:txBody>
      </p:sp>
      <p:sp>
        <p:nvSpPr>
          <p:cNvPr id="30750" name="Text Box 30"/>
          <p:cNvSpPr txBox="1"/>
          <p:nvPr/>
        </p:nvSpPr>
        <p:spPr>
          <a:xfrm>
            <a:off x="2590800" y="5165725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i="1" dirty="0">
                <a:solidFill>
                  <a:srgbClr val="FF3300"/>
                </a:solidFill>
                <a:latin typeface=".VnTifani Heavy" pitchFamily="34" charset="0"/>
              </a:rPr>
              <a:t>84</a:t>
            </a:r>
            <a:endParaRPr lang="en-US" altLang="en-US" sz="2000" dirty="0"/>
          </a:p>
        </p:txBody>
      </p:sp>
      <p:sp>
        <p:nvSpPr>
          <p:cNvPr id="30751" name="Text Box 31"/>
          <p:cNvSpPr txBox="1"/>
          <p:nvPr/>
        </p:nvSpPr>
        <p:spPr>
          <a:xfrm>
            <a:off x="4191000" y="5013325"/>
            <a:ext cx="2286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000" b="1" i="1" dirty="0">
                <a:solidFill>
                  <a:srgbClr val="FF3300"/>
                </a:solidFill>
                <a:latin typeface=".VnTifani Heavy" pitchFamily="34" charset="0"/>
              </a:rPr>
              <a:t>4 or 5</a:t>
            </a:r>
            <a:endParaRPr lang="en-US" altLang="en-US" sz="2000" b="1" i="1" dirty="0">
              <a:solidFill>
                <a:srgbClr val="FF3300"/>
              </a:solidFill>
              <a:latin typeface=".VnTifani Heavy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000" b="1" i="1" dirty="0">
                <a:solidFill>
                  <a:srgbClr val="FF3300"/>
                </a:solidFill>
                <a:latin typeface=".VnTifani Heavy" pitchFamily="34" charset="0"/>
              </a:rPr>
              <a:t> times a year</a:t>
            </a:r>
            <a:endParaRPr lang="en-US" altLang="en-US" sz="2000" b="1" i="1" dirty="0">
              <a:solidFill>
                <a:srgbClr val="FF3300"/>
              </a:solidFill>
              <a:latin typeface=".VnTifani Heavy" pitchFamily="34" charset="0"/>
            </a:endParaRPr>
          </a:p>
        </p:txBody>
      </p:sp>
      <p:sp>
        <p:nvSpPr>
          <p:cNvPr id="30752" name="Text Box 32"/>
          <p:cNvSpPr txBox="1"/>
          <p:nvPr/>
        </p:nvSpPr>
        <p:spPr>
          <a:xfrm>
            <a:off x="6781800" y="4919663"/>
            <a:ext cx="1676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i="1" dirty="0">
                <a:solidFill>
                  <a:srgbClr val="FF3300"/>
                </a:solidFill>
                <a:latin typeface=".VnTifani Heavy" pitchFamily="34" charset="0"/>
              </a:rPr>
              <a:t>No real vacation</a:t>
            </a:r>
            <a:endParaRPr lang="en-US" altLang="en-US" sz="2000" dirty="0"/>
          </a:p>
        </p:txBody>
      </p:sp>
      <p:pic>
        <p:nvPicPr>
          <p:cNvPr id="12" name="Picture 5" descr="Tay viÕt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2900" y="5791200"/>
            <a:ext cx="1181100" cy="90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48" grpId="0"/>
      <p:bldP spid="30749" grpId="0"/>
      <p:bldP spid="30750" grpId="0"/>
      <p:bldP spid="30751" grpId="0"/>
      <p:bldP spid="307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0" y="838200"/>
            <a:ext cx="3124200" cy="5334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B4. Listen and take notes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397000"/>
          <a:ext cx="9144000" cy="5460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2208"/>
                <a:gridCol w="2703443"/>
                <a:gridCol w="2385392"/>
                <a:gridCol w="2782957"/>
              </a:tblGrid>
              <a:tr h="6441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Job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Hours per</a:t>
                      </a:r>
                      <a:r>
                        <a:rPr lang="en-US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week 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Amount of</a:t>
                      </a:r>
                      <a:r>
                        <a:rPr lang="en-US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vacation 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2042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Peter</a:t>
                      </a:r>
                      <a:r>
                        <a:rPr lang="en-US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2042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Susan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2042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Jane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2042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Phong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2362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doctor</a:t>
            </a:r>
            <a:endParaRPr lang="en-US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nurse </a:t>
            </a:r>
            <a:endParaRPr lang="en-US" sz="2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648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shop assistant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791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factory worker 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  <a:endParaRPr lang="en-US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lang="en-US" sz="2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79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2438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weeks </a:t>
            </a:r>
            <a:endParaRPr lang="en-US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3505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weeks </a:t>
            </a:r>
            <a:endParaRPr lang="en-US" sz="2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648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week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5791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weeks 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64 Track 64.wma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7543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49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remium Vector | The end text over red backdrop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0" y="1828800"/>
            <a:ext cx="91440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UNIT 7: THE WORLD OF WORK</a:t>
            </a:r>
            <a:br>
              <a:rPr kumimoji="0" lang="en-US" sz="4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4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Part</a:t>
            </a:r>
            <a:r>
              <a:rPr kumimoji="0" lang="en-US" sz="4000" b="1" i="0" u="none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sz="4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B: The worker </a:t>
            </a:r>
            <a:endParaRPr kumimoji="0" lang="en-US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Lesson 4: B1,</a:t>
            </a:r>
            <a:r>
              <a:rPr lang="vi-VN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3,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4</a:t>
            </a:r>
            <a:r>
              <a:rPr kumimoji="0" lang="en-US" sz="4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endParaRPr kumimoji="0" lang="en-US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7: THE WORLD OF WORK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The worker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290" name="Picture 2" descr="Mechanic Repairing Sewing Machine Stock Image - Image of studio, helmet:  22989569"/>
          <p:cNvPicPr>
            <a:picLocks noChangeAspect="1" noChangeArrowheads="1"/>
          </p:cNvPicPr>
          <p:nvPr/>
        </p:nvPicPr>
        <p:blipFill>
          <a:blip r:embed="rId1" cstate="print"/>
          <a:srcRect r="4473" b="9671"/>
          <a:stretch>
            <a:fillRect/>
          </a:stretch>
        </p:blipFill>
        <p:spPr bwMode="auto">
          <a:xfrm>
            <a:off x="914400" y="1295400"/>
            <a:ext cx="7391401" cy="514511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410200" y="3429000"/>
            <a:ext cx="12954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5334000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machine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8200" y="18288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13716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mechanic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7: THE WORLD OF WORK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The worker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410200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night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shift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10200"/>
            <a:ext cx="335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morning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shift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 descr="People working in night shifts more susceptible to cancer: Report | News9  Live"/>
          <p:cNvPicPr>
            <a:picLocks noChangeAspect="1" noChangeArrowheads="1"/>
          </p:cNvPicPr>
          <p:nvPr/>
        </p:nvPicPr>
        <p:blipFill>
          <a:blip r:embed="rId1" cstate="print"/>
          <a:srcRect l="13459" t="1810" r="16101" b="-3167"/>
          <a:stretch>
            <a:fillRect/>
          </a:stretch>
        </p:blipFill>
        <p:spPr bwMode="auto">
          <a:xfrm>
            <a:off x="4724400" y="1371600"/>
            <a:ext cx="4419600" cy="3962400"/>
          </a:xfrm>
          <a:prstGeom prst="rect">
            <a:avLst/>
          </a:prstGeom>
          <a:noFill/>
        </p:spPr>
      </p:pic>
      <p:pic>
        <p:nvPicPr>
          <p:cNvPr id="19460" name="Picture 4" descr="How to manage shift workers in the manufacturing industry - PES Media"/>
          <p:cNvPicPr>
            <a:picLocks noChangeAspect="1" noChangeArrowheads="1"/>
          </p:cNvPicPr>
          <p:nvPr/>
        </p:nvPicPr>
        <p:blipFill>
          <a:blip r:embed="rId2" cstate="print"/>
          <a:srcRect l="17332" t="9790"/>
          <a:stretch>
            <a:fillRect/>
          </a:stretch>
        </p:blipFill>
        <p:spPr bwMode="auto">
          <a:xfrm>
            <a:off x="0" y="1371600"/>
            <a:ext cx="4724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7: THE WORLD OF WORK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The worker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903893"/>
            <a:ext cx="723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He works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part-time</a:t>
            </a:r>
            <a:r>
              <a:rPr lang="en-US" sz="2800" b="1" dirty="0">
                <a:latin typeface="Arial Black" panose="020B0A04020102020204" pitchFamily="34" charset="0"/>
              </a:rPr>
              <a:t> at a restaurant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17410" name="Picture 2" descr="Việc làm part time TPHCM và những điều bạn nên nắm rõ!"/>
          <p:cNvPicPr>
            <a:picLocks noChangeAspect="1" noChangeArrowheads="1"/>
          </p:cNvPicPr>
          <p:nvPr/>
        </p:nvPicPr>
        <p:blipFill>
          <a:blip r:embed="rId1" cstate="print"/>
          <a:srcRect r="26852" b="-5251"/>
          <a:stretch>
            <a:fillRect/>
          </a:stretch>
        </p:blipFill>
        <p:spPr bwMode="auto">
          <a:xfrm>
            <a:off x="1219200" y="1295400"/>
            <a:ext cx="6629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7: THE WORLD OF WORK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The worker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943600"/>
            <a:ext cx="411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local </a:t>
            </a:r>
            <a:r>
              <a:rPr lang="en-US" sz="2800" b="1" dirty="0">
                <a:latin typeface="Arial Black" panose="020B0A04020102020204" pitchFamily="34" charset="0"/>
              </a:rPr>
              <a:t>market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20482" name="Picture 2" descr="The Best Markets in Nha Trang, Vietna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447800"/>
            <a:ext cx="4572000" cy="4133850"/>
          </a:xfrm>
          <a:prstGeom prst="rect">
            <a:avLst/>
          </a:prstGeom>
          <a:noFill/>
        </p:spPr>
      </p:pic>
      <p:pic>
        <p:nvPicPr>
          <p:cNvPr id="20484" name="Picture 4" descr="Vietnamese Market Images, Stock Photos &amp;amp; Vectors | Shutterstock"/>
          <p:cNvPicPr>
            <a:picLocks noChangeAspect="1" noChangeArrowheads="1"/>
          </p:cNvPicPr>
          <p:nvPr/>
        </p:nvPicPr>
        <p:blipFill>
          <a:blip r:embed="rId2" cstate="print"/>
          <a:srcRect b="7273"/>
          <a:stretch>
            <a:fillRect/>
          </a:stretch>
        </p:blipFill>
        <p:spPr bwMode="auto">
          <a:xfrm>
            <a:off x="4572000" y="14478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7: THE WORLD OF WORK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B: The worker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715000"/>
            <a:ext cx="7391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I usually get up late on my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day off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4578" name="Picture 2" descr="Sleeping less than 6 hours a night in midlife raises risk of dementia 30  per cent, study finds | CTV News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1371600"/>
            <a:ext cx="7239000" cy="406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4287</Words>
  <Application>WPS Presentation</Application>
  <PresentationFormat>On-screen Show (4:3)</PresentationFormat>
  <Paragraphs>277</Paragraphs>
  <Slides>24</Slides>
  <Notes>6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Cambria</vt:lpstr>
      <vt:lpstr>Arial Black</vt:lpstr>
      <vt:lpstr>Calibri</vt:lpstr>
      <vt:lpstr>Microsoft YaHei</vt:lpstr>
      <vt:lpstr>Arial Unicode MS</vt:lpstr>
      <vt:lpstr>Times New Roman</vt:lpstr>
      <vt:lpstr>.VnTifani Heavy</vt:lpstr>
      <vt:lpstr>Segoe Print</vt:lpstr>
      <vt:lpstr>Office Theme</vt:lpstr>
      <vt:lpstr>PowerPoint 演示文稿</vt:lpstr>
      <vt:lpstr>What is the name of the public holiday in each of these pictures ? </vt:lpstr>
      <vt:lpstr>PowerPoint 演示文稿</vt:lpstr>
      <vt:lpstr>PowerPoint 演示文稿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Remember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THE WORLD OF WORK B: The worker</dc:title>
  <dc:creator>Admin</dc:creator>
  <cp:lastModifiedBy>defaultuser0</cp:lastModifiedBy>
  <cp:revision>160</cp:revision>
  <dcterms:created xsi:type="dcterms:W3CDTF">2021-08-27T08:59:00Z</dcterms:created>
  <dcterms:modified xsi:type="dcterms:W3CDTF">2021-12-07T13:38:34Z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D910F90802F64D03981A697194A054F0</vt:lpwstr>
  </property>
  <property fmtid="{D5CDD505-2E9C-101B-9397-08002B2CF9AE}" pid="3" name="KSOProductBuildVer">
    <vt:lpwstr>1033-11.2.0.10382</vt:lpwstr>
  </property>
</Properties>
</file>